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0" r:id="rId1"/>
  </p:sldMasterIdLst>
  <p:sldIdLst>
    <p:sldId id="256" r:id="rId2"/>
    <p:sldId id="267" r:id="rId3"/>
    <p:sldId id="258" r:id="rId4"/>
    <p:sldId id="257" r:id="rId5"/>
    <p:sldId id="259" r:id="rId6"/>
    <p:sldId id="261" r:id="rId7"/>
    <p:sldId id="262" r:id="rId8"/>
    <p:sldId id="263" r:id="rId9"/>
    <p:sldId id="272" r:id="rId10"/>
    <p:sldId id="273" r:id="rId11"/>
    <p:sldId id="265" r:id="rId12"/>
    <p:sldId id="268" r:id="rId13"/>
    <p:sldId id="269" r:id="rId14"/>
    <p:sldId id="270" r:id="rId15"/>
    <p:sldId id="276" r:id="rId16"/>
    <p:sldId id="264" r:id="rId17"/>
    <p:sldId id="271" r:id="rId18"/>
    <p:sldId id="266" r:id="rId19"/>
    <p:sldId id="275"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7" d="100"/>
          <a:sy n="87" d="100"/>
        </p:scale>
        <p:origin x="-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F293C854-BB33-1446-B6D2-D7190B7BDA8A}" type="datetimeFigureOut">
              <a:rPr lang="en-US" smtClean="0"/>
              <a:t>4/3/13</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F38DF745-7D3F-47F4-83A3-874385CFAA69}" type="slidenum">
              <a:rPr lang="en-US" smtClean="0"/>
              <a:pPr/>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93C854-BB33-1446-B6D2-D7190B7BDA8A}" type="datetimeFigureOut">
              <a:rPr lang="en-US" smtClean="0"/>
              <a:t>4/3/13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D3C1F-427A-EC43-A704-BC5CB165532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93C854-BB33-1446-B6D2-D7190B7BDA8A}" type="datetimeFigureOut">
              <a:rPr lang="en-US" smtClean="0"/>
              <a:t>4/3/13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0A3D3C1F-427A-EC43-A704-BC5CB165532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93C854-BB33-1446-B6D2-D7190B7BDA8A}" type="datetimeFigureOut">
              <a:rPr lang="en-US" smtClean="0"/>
              <a:t>4/3/13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D3C1F-427A-EC43-A704-BC5CB165532C}"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F293C854-BB33-1446-B6D2-D7190B7BDA8A}" type="datetimeFigureOut">
              <a:rPr lang="en-US" smtClean="0"/>
              <a:t>4/3/13</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0A3D3C1F-427A-EC43-A704-BC5CB165532C}"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293C854-BB33-1446-B6D2-D7190B7BDA8A}" type="datetimeFigureOut">
              <a:rPr lang="en-US" smtClean="0"/>
              <a:t>4/3/13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3D3C1F-427A-EC43-A704-BC5CB165532C}"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293C854-BB33-1446-B6D2-D7190B7BDA8A}" type="datetimeFigureOut">
              <a:rPr lang="en-US" smtClean="0"/>
              <a:t>4/3/13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3D3C1F-427A-EC43-A704-BC5CB165532C}"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293C854-BB33-1446-B6D2-D7190B7BDA8A}" type="datetimeFigureOut">
              <a:rPr lang="en-US" smtClean="0"/>
              <a:t>4/3/13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3D3C1F-427A-EC43-A704-BC5CB165532C}"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F293C854-BB33-1446-B6D2-D7190B7BDA8A}" type="datetimeFigureOut">
              <a:rPr lang="en-US" smtClean="0"/>
              <a:t>4/3/13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3D3C1F-427A-EC43-A704-BC5CB165532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93C854-BB33-1446-B6D2-D7190B7BDA8A}" type="datetimeFigureOut">
              <a:rPr lang="en-US" smtClean="0"/>
              <a:t>4/3/13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2754ED01-E2A0-4C1E-8E21-014B99041579}" type="slidenum">
              <a:rPr lang="en-US" smtClean="0"/>
              <a:pPr/>
              <a:t>‹#›</a:t>
            </a:fld>
            <a:endParaRPr lang="en-US"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93C854-BB33-1446-B6D2-D7190B7BDA8A}" type="datetimeFigureOut">
              <a:rPr lang="en-US" smtClean="0"/>
              <a:t>4/3/13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3D3C1F-427A-EC43-A704-BC5CB165532C}"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F293C854-BB33-1446-B6D2-D7190B7BDA8A}" type="datetimeFigureOut">
              <a:rPr lang="en-US" smtClean="0"/>
              <a:t>4/3/13</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0A3D3C1F-427A-EC43-A704-BC5CB165532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d.ted.com/lessons/just-how-small-is-an-atom" TargetMode="External"/><Relationship Id="rId3" Type="http://schemas.openxmlformats.org/officeDocument/2006/relationships/hyperlink" Target="http://www.bbc.co.uk/schools/gcsebitesize/science/add_aqa_pre_2011/atomic/atomstrucact.shtml"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highered.mcgraw-hill.com/olcweb/cgi/pluginpop.cgi?it=swf::800::600::/sites/dl/free/007299181x/59229/Bohr_Nav.swf::The%20Bohr%20Ato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hyperlink" Target="http://www.learnerstv.com/animation/animation.php?ani=%20121&amp;cat=chemistry" TargetMode="External"/><Relationship Id="rId4" Type="http://schemas.openxmlformats.org/officeDocument/2006/relationships/image" Target="../media/image2.gif"/><Relationship Id="rId1" Type="http://schemas.openxmlformats.org/officeDocument/2006/relationships/slideLayout" Target="../slideLayouts/slideLayout2.xml"/><Relationship Id="rId2" Type="http://schemas.openxmlformats.org/officeDocument/2006/relationships/hyperlink" Target="http://www.ntu.ac.uk/cels/outreach/Resources/Secondary/38632.sw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build-an-atom" TargetMode="Externa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pPr marL="0" indent="0">
              <a:buNone/>
            </a:pPr>
            <a:r>
              <a:rPr lang="en-US" dirty="0" smtClean="0"/>
              <a:t>What do atoms look like??? </a:t>
            </a:r>
          </a:p>
          <a:p>
            <a:pPr marL="0" indent="0">
              <a:buNone/>
            </a:pPr>
            <a:r>
              <a:rPr lang="en-US" dirty="0" smtClean="0"/>
              <a:t>Draw what you think an atom would look like if it were as big as a baseball.</a:t>
            </a:r>
          </a:p>
          <a:p>
            <a:endParaRPr lang="en-US" dirty="0" smtClean="0"/>
          </a:p>
          <a:p>
            <a:r>
              <a:rPr lang="en-US" dirty="0" smtClean="0">
                <a:solidFill>
                  <a:srgbClr val="000090"/>
                </a:solidFill>
                <a:hlinkClick r:id="rId2"/>
              </a:rPr>
              <a:t>How big </a:t>
            </a:r>
            <a:r>
              <a:rPr lang="en-US" dirty="0" smtClean="0"/>
              <a:t>do you think an atom is?? How much bigger is a baseball than an atom? </a:t>
            </a:r>
          </a:p>
          <a:p>
            <a:endParaRPr lang="en-US" dirty="0"/>
          </a:p>
          <a:p>
            <a:endParaRPr lang="en-US" dirty="0" smtClean="0"/>
          </a:p>
          <a:p>
            <a:endParaRPr lang="en-US" dirty="0"/>
          </a:p>
          <a:p>
            <a:r>
              <a:rPr lang="en-US" b="1" dirty="0" smtClean="0">
                <a:solidFill>
                  <a:schemeClr val="bg1"/>
                </a:solidFill>
                <a:hlinkClick r:id="rId3"/>
              </a:rPr>
              <a:t>Atomic Structure Movie</a:t>
            </a:r>
            <a:endParaRPr lang="en-US" b="1" dirty="0">
              <a:solidFill>
                <a:schemeClr val="bg1"/>
              </a:solidFill>
            </a:endParaRPr>
          </a:p>
        </p:txBody>
      </p:sp>
      <p:sp>
        <p:nvSpPr>
          <p:cNvPr id="4" name="Title 3"/>
          <p:cNvSpPr>
            <a:spLocks noGrp="1"/>
          </p:cNvSpPr>
          <p:nvPr>
            <p:ph type="title"/>
          </p:nvPr>
        </p:nvSpPr>
        <p:spPr/>
        <p:txBody>
          <a:bodyPr/>
          <a:lstStyle/>
          <a:p>
            <a:r>
              <a:rPr lang="en-US" dirty="0" smtClean="0"/>
              <a:t>Atomic Structure</a:t>
            </a:r>
            <a:endParaRPr lang="en-US" dirty="0"/>
          </a:p>
        </p:txBody>
      </p:sp>
    </p:spTree>
    <p:extLst>
      <p:ext uri="{BB962C8B-B14F-4D97-AF65-F5344CB8AC3E}">
        <p14:creationId xmlns:p14="http://schemas.microsoft.com/office/powerpoint/2010/main" val="333779925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9296" b="9296"/>
          <a:stretch>
            <a:fillRect/>
          </a:stretch>
        </p:blipFill>
        <p:spPr/>
      </p:pic>
      <p:sp>
        <p:nvSpPr>
          <p:cNvPr id="2" name="Title 1"/>
          <p:cNvSpPr>
            <a:spLocks noGrp="1"/>
          </p:cNvSpPr>
          <p:nvPr>
            <p:ph type="title"/>
          </p:nvPr>
        </p:nvSpPr>
        <p:spPr/>
        <p:txBody>
          <a:bodyPr>
            <a:normAutofit fontScale="90000"/>
          </a:bodyPr>
          <a:lstStyle/>
          <a:p>
            <a:r>
              <a:rPr lang="en-US" dirty="0" smtClean="0"/>
              <a:t>Electron Orbitals and the Periodic Table– Let’s color code ours. </a:t>
            </a:r>
            <a:endParaRPr lang="en-US" dirty="0"/>
          </a:p>
        </p:txBody>
      </p:sp>
    </p:spTree>
    <p:extLst>
      <p:ext uri="{BB962C8B-B14F-4D97-AF65-F5344CB8AC3E}">
        <p14:creationId xmlns:p14="http://schemas.microsoft.com/office/powerpoint/2010/main" val="31130940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hlinkClick r:id="rId2"/>
              </a:rPr>
              <a:t>Bohr’s model and electrons absorbing energy</a:t>
            </a:r>
            <a:endParaRPr lang="en-US" dirty="0"/>
          </a:p>
        </p:txBody>
      </p:sp>
      <p:sp>
        <p:nvSpPr>
          <p:cNvPr id="2" name="Title 1"/>
          <p:cNvSpPr>
            <a:spLocks noGrp="1"/>
          </p:cNvSpPr>
          <p:nvPr>
            <p:ph type="title"/>
          </p:nvPr>
        </p:nvSpPr>
        <p:spPr/>
        <p:txBody>
          <a:bodyPr/>
          <a:lstStyle/>
          <a:p>
            <a:r>
              <a:rPr lang="en-US" dirty="0" smtClean="0"/>
              <a:t>Absorption Spectrum</a:t>
            </a:r>
            <a:endParaRPr lang="en-US" dirty="0"/>
          </a:p>
        </p:txBody>
      </p:sp>
    </p:spTree>
    <p:extLst>
      <p:ext uri="{BB962C8B-B14F-4D97-AF65-F5344CB8AC3E}">
        <p14:creationId xmlns:p14="http://schemas.microsoft.com/office/powerpoint/2010/main" val="276633639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dirty="0" smtClean="0"/>
              <a:t>The Principal Energy Level (the #) only holds that # of sublevels.</a:t>
            </a:r>
            <a:endParaRPr lang="en-US" dirty="0" smtClean="0"/>
          </a:p>
          <a:p>
            <a:endParaRPr lang="en-US" dirty="0"/>
          </a:p>
        </p:txBody>
      </p:sp>
      <p:sp>
        <p:nvSpPr>
          <p:cNvPr id="2" name="Title 1"/>
          <p:cNvSpPr>
            <a:spLocks noGrp="1"/>
          </p:cNvSpPr>
          <p:nvPr>
            <p:ph type="title"/>
          </p:nvPr>
        </p:nvSpPr>
        <p:spPr/>
        <p:txBody>
          <a:bodyPr/>
          <a:lstStyle/>
          <a:p>
            <a:r>
              <a:rPr lang="en-US" dirty="0" smtClean="0"/>
              <a:t>Electron Configurations</a:t>
            </a:r>
            <a:endParaRPr lang="en-US" dirty="0"/>
          </a:p>
        </p:txBody>
      </p:sp>
      <p:pic>
        <p:nvPicPr>
          <p:cNvPr id="4" name="Picture 3"/>
          <p:cNvPicPr>
            <a:picLocks noChangeAspect="1"/>
          </p:cNvPicPr>
          <p:nvPr/>
        </p:nvPicPr>
        <p:blipFill>
          <a:blip r:embed="rId2"/>
          <a:stretch>
            <a:fillRect/>
          </a:stretch>
        </p:blipFill>
        <p:spPr>
          <a:xfrm>
            <a:off x="673100" y="2628153"/>
            <a:ext cx="7785100" cy="2362200"/>
          </a:xfrm>
          <a:prstGeom prst="rect">
            <a:avLst/>
          </a:prstGeom>
        </p:spPr>
      </p:pic>
    </p:spTree>
    <p:extLst>
      <p:ext uri="{BB962C8B-B14F-4D97-AF65-F5344CB8AC3E}">
        <p14:creationId xmlns:p14="http://schemas.microsoft.com/office/powerpoint/2010/main" val="8001778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7369" r="7369"/>
          <a:stretch>
            <a:fillRect/>
          </a:stretch>
        </p:blipFill>
        <p:spPr/>
      </p:pic>
      <p:sp>
        <p:nvSpPr>
          <p:cNvPr id="2" name="Title 1"/>
          <p:cNvSpPr>
            <a:spLocks noGrp="1"/>
          </p:cNvSpPr>
          <p:nvPr>
            <p:ph type="title"/>
          </p:nvPr>
        </p:nvSpPr>
        <p:spPr/>
        <p:txBody>
          <a:bodyPr>
            <a:normAutofit/>
          </a:bodyPr>
          <a:lstStyle/>
          <a:p>
            <a:r>
              <a:rPr lang="en-US" dirty="0" smtClean="0"/>
              <a:t>Number of Electrons per Sublevel</a:t>
            </a:r>
            <a:endParaRPr lang="en-US" dirty="0"/>
          </a:p>
        </p:txBody>
      </p:sp>
    </p:spTree>
    <p:extLst>
      <p:ext uri="{BB962C8B-B14F-4D97-AF65-F5344CB8AC3E}">
        <p14:creationId xmlns:p14="http://schemas.microsoft.com/office/powerpoint/2010/main" val="415626729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4449" b="4449"/>
          <a:stretch>
            <a:fillRect/>
          </a:stretch>
        </p:blipFill>
        <p:spPr/>
      </p:pic>
      <p:sp>
        <p:nvSpPr>
          <p:cNvPr id="2" name="Title 1"/>
          <p:cNvSpPr>
            <a:spLocks noGrp="1"/>
          </p:cNvSpPr>
          <p:nvPr>
            <p:ph type="title"/>
          </p:nvPr>
        </p:nvSpPr>
        <p:spPr/>
        <p:txBody>
          <a:bodyPr/>
          <a:lstStyle/>
          <a:p>
            <a:r>
              <a:rPr lang="en-US" dirty="0" smtClean="0"/>
              <a:t>Overlap of Energy Levels</a:t>
            </a:r>
            <a:endParaRPr lang="en-US" dirty="0"/>
          </a:p>
        </p:txBody>
      </p:sp>
    </p:spTree>
    <p:extLst>
      <p:ext uri="{BB962C8B-B14F-4D97-AF65-F5344CB8AC3E}">
        <p14:creationId xmlns:p14="http://schemas.microsoft.com/office/powerpoint/2010/main" val="117931802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Let’s try a few….</a:t>
            </a:r>
          </a:p>
          <a:p>
            <a:endParaRPr lang="en-US" dirty="0"/>
          </a:p>
          <a:p>
            <a:r>
              <a:rPr lang="en-US" dirty="0"/>
              <a:t>Li = </a:t>
            </a:r>
            <a:r>
              <a:rPr lang="en-US" dirty="0" smtClean="0"/>
              <a:t>1s</a:t>
            </a:r>
            <a:r>
              <a:rPr lang="en-US" baseline="30000" dirty="0" smtClean="0"/>
              <a:t>2</a:t>
            </a:r>
            <a:r>
              <a:rPr lang="en-US" dirty="0" smtClean="0"/>
              <a:t>2s</a:t>
            </a:r>
            <a:r>
              <a:rPr lang="en-US" baseline="30000" dirty="0" smtClean="0"/>
              <a:t>1</a:t>
            </a:r>
          </a:p>
          <a:p>
            <a:endParaRPr lang="en-US" baseline="30000" dirty="0"/>
          </a:p>
          <a:p>
            <a:r>
              <a:rPr lang="en-US" dirty="0" smtClean="0"/>
              <a:t>Boron = </a:t>
            </a:r>
            <a:endParaRPr lang="en-US" dirty="0"/>
          </a:p>
          <a:p>
            <a:pPr marL="45720" indent="0">
              <a:buNone/>
            </a:pPr>
            <a:endParaRPr lang="en-US" dirty="0"/>
          </a:p>
        </p:txBody>
      </p:sp>
      <p:sp>
        <p:nvSpPr>
          <p:cNvPr id="3" name="Title 2"/>
          <p:cNvSpPr>
            <a:spLocks noGrp="1"/>
          </p:cNvSpPr>
          <p:nvPr>
            <p:ph type="title"/>
          </p:nvPr>
        </p:nvSpPr>
        <p:spPr/>
        <p:txBody>
          <a:bodyPr/>
          <a:lstStyle/>
          <a:p>
            <a:r>
              <a:rPr lang="en-US" dirty="0" smtClean="0"/>
              <a:t>Writing Electron Configurations</a:t>
            </a:r>
            <a:endParaRPr lang="en-US" dirty="0"/>
          </a:p>
        </p:txBody>
      </p:sp>
    </p:spTree>
    <p:extLst>
      <p:ext uri="{BB962C8B-B14F-4D97-AF65-F5344CB8AC3E}">
        <p14:creationId xmlns:p14="http://schemas.microsoft.com/office/powerpoint/2010/main" val="585002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u="sng" dirty="0" err="1" smtClean="0"/>
              <a:t>Kernal</a:t>
            </a:r>
            <a:r>
              <a:rPr lang="en-US" b="1" u="sng" dirty="0" smtClean="0"/>
              <a:t>-</a:t>
            </a:r>
            <a:r>
              <a:rPr lang="en-US" dirty="0" smtClean="0"/>
              <a:t> Represented by the symbol. It is the nucleus and the inner electrons of an atom or ion</a:t>
            </a:r>
          </a:p>
          <a:p>
            <a:r>
              <a:rPr lang="en-US" b="1" dirty="0" smtClean="0"/>
              <a:t>Valence Electrons</a:t>
            </a:r>
            <a:r>
              <a:rPr lang="en-US" dirty="0" smtClean="0"/>
              <a:t>- Represented by the dots. The electrons in the outer most energy level of an atom or ion.</a:t>
            </a:r>
          </a:p>
          <a:p>
            <a:endParaRPr lang="en-US" dirty="0" smtClean="0"/>
          </a:p>
          <a:p>
            <a:endParaRPr lang="en-US" dirty="0"/>
          </a:p>
        </p:txBody>
      </p:sp>
      <p:sp>
        <p:nvSpPr>
          <p:cNvPr id="2" name="Title 1"/>
          <p:cNvSpPr>
            <a:spLocks noGrp="1"/>
          </p:cNvSpPr>
          <p:nvPr>
            <p:ph type="title"/>
          </p:nvPr>
        </p:nvSpPr>
        <p:spPr/>
        <p:txBody>
          <a:bodyPr/>
          <a:lstStyle/>
          <a:p>
            <a:r>
              <a:rPr lang="en-US" dirty="0" smtClean="0"/>
              <a:t>Lewis Dot Structures</a:t>
            </a:r>
            <a:endParaRPr lang="en-US" dirty="0"/>
          </a:p>
        </p:txBody>
      </p:sp>
      <p:pic>
        <p:nvPicPr>
          <p:cNvPr id="5" name="Picture 4"/>
          <p:cNvPicPr>
            <a:picLocks noChangeAspect="1"/>
          </p:cNvPicPr>
          <p:nvPr/>
        </p:nvPicPr>
        <p:blipFill>
          <a:blip r:embed="rId2"/>
          <a:stretch>
            <a:fillRect/>
          </a:stretch>
        </p:blipFill>
        <p:spPr>
          <a:xfrm>
            <a:off x="1624993" y="3140548"/>
            <a:ext cx="5686253" cy="3481911"/>
          </a:xfrm>
          <a:prstGeom prst="rect">
            <a:avLst/>
          </a:prstGeom>
        </p:spPr>
      </p:pic>
    </p:spTree>
    <p:extLst>
      <p:ext uri="{BB962C8B-B14F-4D97-AF65-F5344CB8AC3E}">
        <p14:creationId xmlns:p14="http://schemas.microsoft.com/office/powerpoint/2010/main" val="77395923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Show the valence Electrons—the ones that make bonds</a:t>
            </a:r>
            <a:endParaRPr lang="en-US" dirty="0" smtClean="0"/>
          </a:p>
          <a:p>
            <a:r>
              <a:rPr lang="en-US" dirty="0" smtClean="0"/>
              <a:t>Oxygen </a:t>
            </a:r>
            <a:r>
              <a:rPr lang="en-US" dirty="0"/>
              <a:t>gets 6 dots</a:t>
            </a:r>
            <a:r>
              <a:rPr lang="en-US" dirty="0" smtClean="0"/>
              <a:t>.</a:t>
            </a:r>
          </a:p>
          <a:p>
            <a:endParaRPr lang="en-US" dirty="0"/>
          </a:p>
          <a:p>
            <a:r>
              <a:rPr lang="en-US" dirty="0"/>
              <a:t>Chlorine gets 7 dots</a:t>
            </a:r>
            <a:r>
              <a:rPr lang="en-US" dirty="0" smtClean="0"/>
              <a:t>.</a:t>
            </a:r>
          </a:p>
          <a:p>
            <a:endParaRPr lang="en-US" dirty="0" smtClean="0"/>
          </a:p>
          <a:p>
            <a:pPr marL="45720" indent="0">
              <a:buNone/>
            </a:pPr>
            <a:r>
              <a:rPr lang="en-US" dirty="0" smtClean="0"/>
              <a:t>NOTE</a:t>
            </a:r>
            <a:r>
              <a:rPr lang="en-US" dirty="0"/>
              <a:t>****There is an order we fill the dots</a:t>
            </a:r>
            <a:r>
              <a:rPr lang="en-US" dirty="0" smtClean="0"/>
              <a:t>.</a:t>
            </a:r>
          </a:p>
          <a:p>
            <a:endParaRPr lang="en-US" dirty="0"/>
          </a:p>
          <a:p>
            <a:endParaRPr lang="en-US" dirty="0"/>
          </a:p>
          <a:p>
            <a:endParaRPr lang="en-US" dirty="0"/>
          </a:p>
        </p:txBody>
      </p:sp>
      <p:sp>
        <p:nvSpPr>
          <p:cNvPr id="2" name="Title 1"/>
          <p:cNvSpPr>
            <a:spLocks noGrp="1"/>
          </p:cNvSpPr>
          <p:nvPr>
            <p:ph type="title"/>
          </p:nvPr>
        </p:nvSpPr>
        <p:spPr/>
        <p:txBody>
          <a:bodyPr/>
          <a:lstStyle/>
          <a:p>
            <a:r>
              <a:rPr lang="en-US" dirty="0" smtClean="0"/>
              <a:t>Lewis Dot Diagrams:</a:t>
            </a:r>
            <a:endParaRPr lang="en-US" dirty="0"/>
          </a:p>
        </p:txBody>
      </p:sp>
      <p:pic>
        <p:nvPicPr>
          <p:cNvPr id="4" name="Picture 3"/>
          <p:cNvPicPr>
            <a:picLocks noChangeAspect="1"/>
          </p:cNvPicPr>
          <p:nvPr/>
        </p:nvPicPr>
        <p:blipFill>
          <a:blip r:embed="rId2"/>
          <a:stretch>
            <a:fillRect/>
          </a:stretch>
        </p:blipFill>
        <p:spPr>
          <a:xfrm>
            <a:off x="3537451" y="2159499"/>
            <a:ext cx="812800" cy="723900"/>
          </a:xfrm>
          <a:prstGeom prst="rect">
            <a:avLst/>
          </a:prstGeom>
        </p:spPr>
      </p:pic>
      <p:pic>
        <p:nvPicPr>
          <p:cNvPr id="5" name="Picture 4"/>
          <p:cNvPicPr>
            <a:picLocks noChangeAspect="1"/>
          </p:cNvPicPr>
          <p:nvPr/>
        </p:nvPicPr>
        <p:blipFill>
          <a:blip r:embed="rId3"/>
          <a:stretch>
            <a:fillRect/>
          </a:stretch>
        </p:blipFill>
        <p:spPr>
          <a:xfrm>
            <a:off x="3537451" y="2883399"/>
            <a:ext cx="711200" cy="774700"/>
          </a:xfrm>
          <a:prstGeom prst="rect">
            <a:avLst/>
          </a:prstGeom>
        </p:spPr>
      </p:pic>
      <p:pic>
        <p:nvPicPr>
          <p:cNvPr id="6" name="Picture 5"/>
          <p:cNvPicPr>
            <a:picLocks noChangeAspect="1"/>
          </p:cNvPicPr>
          <p:nvPr/>
        </p:nvPicPr>
        <p:blipFill>
          <a:blip r:embed="rId4"/>
          <a:stretch>
            <a:fillRect/>
          </a:stretch>
        </p:blipFill>
        <p:spPr>
          <a:xfrm>
            <a:off x="6492751" y="3169149"/>
            <a:ext cx="965200" cy="977900"/>
          </a:xfrm>
          <a:prstGeom prst="rect">
            <a:avLst/>
          </a:prstGeom>
        </p:spPr>
      </p:pic>
      <p:pic>
        <p:nvPicPr>
          <p:cNvPr id="7" name="Picture 6"/>
          <p:cNvPicPr>
            <a:picLocks noChangeAspect="1"/>
          </p:cNvPicPr>
          <p:nvPr/>
        </p:nvPicPr>
        <p:blipFill>
          <a:blip r:embed="rId5"/>
          <a:stretch>
            <a:fillRect/>
          </a:stretch>
        </p:blipFill>
        <p:spPr>
          <a:xfrm>
            <a:off x="1498600" y="4376019"/>
            <a:ext cx="6134100" cy="1206500"/>
          </a:xfrm>
          <a:prstGeom prst="rect">
            <a:avLst/>
          </a:prstGeom>
        </p:spPr>
      </p:pic>
    </p:spTree>
    <p:extLst>
      <p:ext uri="{BB962C8B-B14F-4D97-AF65-F5344CB8AC3E}">
        <p14:creationId xmlns:p14="http://schemas.microsoft.com/office/powerpoint/2010/main" val="183210765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What do you think the Lewis Dot Diagram will be for these Elements? Write the Dot Diagram for each</a:t>
            </a:r>
          </a:p>
          <a:p>
            <a:r>
              <a:rPr lang="en-US" dirty="0" smtClean="0"/>
              <a:t>Na</a:t>
            </a:r>
          </a:p>
          <a:p>
            <a:r>
              <a:rPr lang="en-US" dirty="0" smtClean="0"/>
              <a:t>Be</a:t>
            </a:r>
          </a:p>
          <a:p>
            <a:r>
              <a:rPr lang="en-US" dirty="0" smtClean="0"/>
              <a:t>Al</a:t>
            </a:r>
          </a:p>
          <a:p>
            <a:r>
              <a:rPr lang="en-US" dirty="0" smtClean="0"/>
              <a:t>C</a:t>
            </a:r>
          </a:p>
          <a:p>
            <a:r>
              <a:rPr lang="en-US" dirty="0" smtClean="0"/>
              <a:t>N</a:t>
            </a:r>
          </a:p>
          <a:p>
            <a:r>
              <a:rPr lang="en-US" dirty="0" smtClean="0"/>
              <a:t>O</a:t>
            </a:r>
          </a:p>
          <a:p>
            <a:r>
              <a:rPr lang="en-US" dirty="0" err="1" smtClean="0"/>
              <a:t>Cl</a:t>
            </a:r>
            <a:endParaRPr lang="en-US" dirty="0" smtClean="0"/>
          </a:p>
          <a:p>
            <a:r>
              <a:rPr lang="en-US" dirty="0" smtClean="0"/>
              <a:t>Ne</a:t>
            </a:r>
          </a:p>
          <a:p>
            <a:r>
              <a:rPr lang="en-US" dirty="0" smtClean="0"/>
              <a:t>What do you notice about the Dot Diagram series you just made? What do you notice about the position of the elements on the periodic table? </a:t>
            </a:r>
            <a:endParaRPr lang="en-US" dirty="0"/>
          </a:p>
          <a:p>
            <a:endParaRPr lang="en-US" dirty="0"/>
          </a:p>
        </p:txBody>
      </p:sp>
      <p:sp>
        <p:nvSpPr>
          <p:cNvPr id="2" name="Title 1"/>
          <p:cNvSpPr>
            <a:spLocks noGrp="1"/>
          </p:cNvSpPr>
          <p:nvPr>
            <p:ph type="title"/>
          </p:nvPr>
        </p:nvSpPr>
        <p:spPr/>
        <p:txBody>
          <a:bodyPr/>
          <a:lstStyle/>
          <a:p>
            <a:r>
              <a:rPr lang="en-US" dirty="0" smtClean="0"/>
              <a:t>Practice </a:t>
            </a:r>
            <a:r>
              <a:rPr lang="en-US" dirty="0" err="1" smtClean="0"/>
              <a:t>THis</a:t>
            </a:r>
            <a:endParaRPr lang="en-US" dirty="0"/>
          </a:p>
        </p:txBody>
      </p:sp>
    </p:spTree>
    <p:extLst>
      <p:ext uri="{BB962C8B-B14F-4D97-AF65-F5344CB8AC3E}">
        <p14:creationId xmlns:p14="http://schemas.microsoft.com/office/powerpoint/2010/main" val="195387168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LDDs for Ions:</a:t>
            </a:r>
          </a:p>
          <a:p>
            <a:r>
              <a:rPr lang="en-US" dirty="0" smtClean="0"/>
              <a:t>What’s the charge for Oxide? How did it get that charge? </a:t>
            </a:r>
          </a:p>
          <a:p>
            <a:endParaRPr lang="en-US" dirty="0" smtClean="0"/>
          </a:p>
          <a:p>
            <a:endParaRPr lang="en-US" dirty="0"/>
          </a:p>
          <a:p>
            <a:endParaRPr lang="en-US" dirty="0" smtClean="0"/>
          </a:p>
          <a:p>
            <a:r>
              <a:rPr lang="en-US" dirty="0" smtClean="0"/>
              <a:t>What’s the charge for Aluminum (when it’s ionic)? What happened to the atom that it now has a charge? </a:t>
            </a:r>
          </a:p>
          <a:p>
            <a:endParaRPr lang="en-US" dirty="0"/>
          </a:p>
          <a:p>
            <a:endParaRPr lang="en-US" dirty="0" smtClean="0"/>
          </a:p>
          <a:p>
            <a:endParaRPr lang="en-US" dirty="0"/>
          </a:p>
          <a:p>
            <a:r>
              <a:rPr lang="en-US" dirty="0" smtClean="0"/>
              <a:t>What do you notice about the valence shell of </a:t>
            </a:r>
            <a:r>
              <a:rPr lang="en-US" smtClean="0"/>
              <a:t>these ions? </a:t>
            </a:r>
            <a:endParaRPr lang="en-US" dirty="0" smtClean="0"/>
          </a:p>
          <a:p>
            <a:endParaRPr lang="en-US" dirty="0" smtClean="0"/>
          </a:p>
          <a:p>
            <a:endParaRPr lang="en-US" dirty="0" smtClean="0"/>
          </a:p>
        </p:txBody>
      </p:sp>
      <p:sp>
        <p:nvSpPr>
          <p:cNvPr id="3" name="Title 2"/>
          <p:cNvSpPr>
            <a:spLocks noGrp="1"/>
          </p:cNvSpPr>
          <p:nvPr>
            <p:ph type="title"/>
          </p:nvPr>
        </p:nvSpPr>
        <p:spPr/>
        <p:txBody>
          <a:bodyPr/>
          <a:lstStyle/>
          <a:p>
            <a:r>
              <a:rPr lang="en-US" dirty="0" smtClean="0"/>
              <a:t>What happens when there’s a different # of electrons</a:t>
            </a:r>
            <a:endParaRPr lang="en-US" dirty="0"/>
          </a:p>
        </p:txBody>
      </p:sp>
      <p:pic>
        <p:nvPicPr>
          <p:cNvPr id="4" name="Picture 3"/>
          <p:cNvPicPr>
            <a:picLocks noChangeAspect="1"/>
          </p:cNvPicPr>
          <p:nvPr/>
        </p:nvPicPr>
        <p:blipFill>
          <a:blip r:embed="rId2"/>
          <a:stretch>
            <a:fillRect/>
          </a:stretch>
        </p:blipFill>
        <p:spPr>
          <a:xfrm>
            <a:off x="2059407" y="2483182"/>
            <a:ext cx="1295400" cy="1041400"/>
          </a:xfrm>
          <a:prstGeom prst="rect">
            <a:avLst/>
          </a:prstGeom>
        </p:spPr>
      </p:pic>
      <p:pic>
        <p:nvPicPr>
          <p:cNvPr id="5" name="Picture 4"/>
          <p:cNvPicPr>
            <a:picLocks noChangeAspect="1"/>
          </p:cNvPicPr>
          <p:nvPr/>
        </p:nvPicPr>
        <p:blipFill>
          <a:blip r:embed="rId3"/>
          <a:stretch>
            <a:fillRect/>
          </a:stretch>
        </p:blipFill>
        <p:spPr>
          <a:xfrm>
            <a:off x="1952865" y="4287410"/>
            <a:ext cx="1524000" cy="1041400"/>
          </a:xfrm>
          <a:prstGeom prst="rect">
            <a:avLst/>
          </a:prstGeom>
        </p:spPr>
      </p:pic>
    </p:spTree>
    <p:extLst>
      <p:ext uri="{BB962C8B-B14F-4D97-AF65-F5344CB8AC3E}">
        <p14:creationId xmlns:p14="http://schemas.microsoft.com/office/powerpoint/2010/main" val="181112524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3200" dirty="0" smtClean="0">
                <a:hlinkClick r:id="rId2"/>
              </a:rPr>
              <a:t>What happens when the # of particles changes?</a:t>
            </a:r>
            <a:endParaRPr lang="en-US" sz="3200" dirty="0" smtClean="0"/>
          </a:p>
          <a:p>
            <a:pPr marL="0" indent="0">
              <a:buNone/>
            </a:pPr>
            <a:endParaRPr lang="en-US" dirty="0"/>
          </a:p>
          <a:p>
            <a:pPr marL="0" indent="0">
              <a:buNone/>
            </a:pPr>
            <a:r>
              <a:rPr lang="en-US" dirty="0" smtClean="0"/>
              <a:t> </a:t>
            </a:r>
            <a:endParaRPr lang="en-US" dirty="0"/>
          </a:p>
        </p:txBody>
      </p:sp>
      <p:sp>
        <p:nvSpPr>
          <p:cNvPr id="2" name="Title 1"/>
          <p:cNvSpPr>
            <a:spLocks noGrp="1"/>
          </p:cNvSpPr>
          <p:nvPr>
            <p:ph type="title"/>
          </p:nvPr>
        </p:nvSpPr>
        <p:spPr/>
        <p:txBody>
          <a:bodyPr/>
          <a:lstStyle/>
          <a:p>
            <a:r>
              <a:rPr lang="en-US" dirty="0" smtClean="0"/>
              <a:t>Atomic Structure Tool</a:t>
            </a:r>
            <a:endParaRPr lang="en-US" dirty="0"/>
          </a:p>
        </p:txBody>
      </p:sp>
      <p:pic>
        <p:nvPicPr>
          <p:cNvPr id="12" name="Picture 11" descr="ttp://education.jlab.org/qa/atom_model_03.gif">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3875741" y="2737485"/>
            <a:ext cx="5486400" cy="3669030"/>
          </a:xfrm>
          <a:prstGeom prst="rect">
            <a:avLst/>
          </a:prstGeom>
          <a:noFill/>
          <a:ln>
            <a:noFill/>
          </a:ln>
        </p:spPr>
      </p:pic>
      <p:sp>
        <p:nvSpPr>
          <p:cNvPr id="4" name="TextBox 3"/>
          <p:cNvSpPr txBox="1"/>
          <p:nvPr/>
        </p:nvSpPr>
        <p:spPr>
          <a:xfrm>
            <a:off x="3875741" y="6126479"/>
            <a:ext cx="2377574" cy="369332"/>
          </a:xfrm>
          <a:prstGeom prst="rect">
            <a:avLst/>
          </a:prstGeom>
          <a:noFill/>
        </p:spPr>
        <p:txBody>
          <a:bodyPr wrap="none" rtlCol="0">
            <a:spAutoFit/>
          </a:bodyPr>
          <a:lstStyle/>
          <a:p>
            <a:r>
              <a:rPr lang="en-US" dirty="0" smtClean="0"/>
              <a:t>Experiment animation</a:t>
            </a:r>
            <a:endParaRPr lang="en-US" dirty="0"/>
          </a:p>
        </p:txBody>
      </p:sp>
    </p:spTree>
    <p:extLst>
      <p:ext uri="{BB962C8B-B14F-4D97-AF65-F5344CB8AC3E}">
        <p14:creationId xmlns:p14="http://schemas.microsoft.com/office/powerpoint/2010/main" val="368274606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How do you Build an Atom ?</a:t>
            </a:r>
            <a:endParaRPr lang="en-US" dirty="0"/>
          </a:p>
        </p:txBody>
      </p:sp>
      <p:sp>
        <p:nvSpPr>
          <p:cNvPr id="2" name="Title 1"/>
          <p:cNvSpPr>
            <a:spLocks noGrp="1"/>
          </p:cNvSpPr>
          <p:nvPr>
            <p:ph type="title"/>
          </p:nvPr>
        </p:nvSpPr>
        <p:spPr/>
        <p:txBody>
          <a:bodyPr/>
          <a:lstStyle/>
          <a:p>
            <a:r>
              <a:rPr lang="en-US" dirty="0" smtClean="0"/>
              <a:t>Go To  </a:t>
            </a:r>
            <a:r>
              <a:rPr lang="en-US" dirty="0" err="1" smtClean="0">
                <a:hlinkClick r:id="rId2" action="ppaction://hlinkfile"/>
              </a:rPr>
              <a:t>Phet</a:t>
            </a:r>
            <a:r>
              <a:rPr lang="en-US" dirty="0" smtClean="0"/>
              <a:t>….</a:t>
            </a:r>
            <a:endParaRPr lang="en-US" dirty="0"/>
          </a:p>
        </p:txBody>
      </p:sp>
      <p:pic>
        <p:nvPicPr>
          <p:cNvPr id="4" name="Picture 3" descr="ttp://upload.wikimedia.org/wikipedia/commons/c/cf/Single_electron_probability_pattern.png"/>
          <p:cNvPicPr/>
          <p:nvPr/>
        </p:nvPicPr>
        <p:blipFill>
          <a:blip r:embed="rId3">
            <a:extLst>
              <a:ext uri="{28A0092B-C50C-407E-A947-70E740481C1C}">
                <a14:useLocalDpi xmlns:a14="http://schemas.microsoft.com/office/drawing/2010/main" val="0"/>
              </a:ext>
            </a:extLst>
          </a:blip>
          <a:srcRect/>
          <a:stretch>
            <a:fillRect/>
          </a:stretch>
        </p:blipFill>
        <p:spPr bwMode="auto">
          <a:xfrm>
            <a:off x="194234" y="2166472"/>
            <a:ext cx="4721413" cy="4527176"/>
          </a:xfrm>
          <a:prstGeom prst="rect">
            <a:avLst/>
          </a:prstGeom>
          <a:noFill/>
          <a:ln>
            <a:noFill/>
          </a:ln>
        </p:spPr>
      </p:pic>
    </p:spTree>
    <p:extLst>
      <p:ext uri="{BB962C8B-B14F-4D97-AF65-F5344CB8AC3E}">
        <p14:creationId xmlns:p14="http://schemas.microsoft.com/office/powerpoint/2010/main" val="351543940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999" y="1719071"/>
            <a:ext cx="8407893" cy="4899870"/>
          </a:xfrm>
        </p:spPr>
        <p:txBody>
          <a:bodyPr>
            <a:normAutofit lnSpcReduction="10000"/>
          </a:bodyPr>
          <a:lstStyle/>
          <a:p>
            <a:r>
              <a:rPr lang="en-US" dirty="0" smtClean="0"/>
              <a:t> Isotopes are forms of the same atom that vary in mass. </a:t>
            </a:r>
          </a:p>
          <a:p>
            <a:endParaRPr lang="en-US" dirty="0" smtClean="0"/>
          </a:p>
          <a:p>
            <a:r>
              <a:rPr lang="en-US" dirty="0"/>
              <a:t>T</a:t>
            </a:r>
            <a:r>
              <a:rPr lang="en-US" dirty="0" smtClean="0"/>
              <a:t>here are two different types (isotopes) of copper atoms. One type of copper atoms weighs in at 62.93 </a:t>
            </a:r>
            <a:r>
              <a:rPr lang="en-US" dirty="0" err="1" smtClean="0"/>
              <a:t>amu</a:t>
            </a:r>
            <a:r>
              <a:rPr lang="en-US" dirty="0" smtClean="0"/>
              <a:t>, the other has a mass of 64.94 </a:t>
            </a:r>
            <a:r>
              <a:rPr lang="en-US" dirty="0" err="1" smtClean="0"/>
              <a:t>amu</a:t>
            </a:r>
            <a:r>
              <a:rPr lang="en-US" dirty="0" smtClean="0"/>
              <a:t>. The lighter isotope is more common with  69.09% of the naturally occurring copper having a mass of 62.93 </a:t>
            </a:r>
            <a:r>
              <a:rPr lang="en-US" dirty="0" err="1" smtClean="0"/>
              <a:t>amu</a:t>
            </a:r>
            <a:r>
              <a:rPr lang="en-US" dirty="0" smtClean="0"/>
              <a:t> per atom. The remainder of the atoms, 30.91 %, have a mass of 64.94 </a:t>
            </a:r>
            <a:r>
              <a:rPr lang="en-US" dirty="0" err="1" smtClean="0"/>
              <a:t>amu</a:t>
            </a:r>
            <a:r>
              <a:rPr lang="en-US" dirty="0" smtClean="0"/>
              <a:t>. </a:t>
            </a:r>
          </a:p>
          <a:p>
            <a:endParaRPr lang="en-US" dirty="0" smtClean="0"/>
          </a:p>
          <a:p>
            <a:r>
              <a:rPr lang="en-US" dirty="0" smtClean="0"/>
              <a:t>To find the AVERAGE ATOMIC MASS of an atom, we take into account all of the isotopes that exist and the percentage of each type. The calculation of the average atomic mass is a WEIGHTED AVERAGE. </a:t>
            </a:r>
          </a:p>
          <a:p>
            <a:r>
              <a:rPr lang="en-US" dirty="0" smtClean="0"/>
              <a:t> </a:t>
            </a:r>
          </a:p>
          <a:p>
            <a:r>
              <a:rPr lang="en-US" dirty="0" smtClean="0"/>
              <a:t>Average atomic mass = </a:t>
            </a:r>
            <a:r>
              <a:rPr lang="en-US" dirty="0" err="1" smtClean="0"/>
              <a:t>Σ</a:t>
            </a:r>
            <a:r>
              <a:rPr lang="en-US" dirty="0" smtClean="0"/>
              <a:t> (mass of isotope × relative abundance) </a:t>
            </a:r>
          </a:p>
          <a:p>
            <a:endParaRPr lang="en-US" dirty="0"/>
          </a:p>
        </p:txBody>
      </p:sp>
      <p:sp>
        <p:nvSpPr>
          <p:cNvPr id="2" name="Title 1"/>
          <p:cNvSpPr>
            <a:spLocks noGrp="1"/>
          </p:cNvSpPr>
          <p:nvPr>
            <p:ph type="title"/>
          </p:nvPr>
        </p:nvSpPr>
        <p:spPr/>
        <p:txBody>
          <a:bodyPr/>
          <a:lstStyle/>
          <a:p>
            <a:r>
              <a:rPr lang="en-US" dirty="0" smtClean="0"/>
              <a:t>Average </a:t>
            </a:r>
            <a:r>
              <a:rPr lang="en-US" dirty="0"/>
              <a:t>Atomic </a:t>
            </a:r>
            <a:r>
              <a:rPr lang="en-US" dirty="0" smtClean="0"/>
              <a:t>Mass: Isotopes </a:t>
            </a:r>
            <a:endParaRPr lang="en-US" dirty="0"/>
          </a:p>
        </p:txBody>
      </p:sp>
    </p:spTree>
    <p:extLst>
      <p:ext uri="{BB962C8B-B14F-4D97-AF65-F5344CB8AC3E}">
        <p14:creationId xmlns:p14="http://schemas.microsoft.com/office/powerpoint/2010/main" val="217400491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Since there are two isotopes, so we will be adding the contributions of 2 isotopes. (That’s where the </a:t>
            </a:r>
            <a:r>
              <a:rPr lang="en-US" dirty="0" err="1" smtClean="0"/>
              <a:t>Σ</a:t>
            </a:r>
            <a:r>
              <a:rPr lang="en-US" dirty="0" smtClean="0"/>
              <a:t> sign comes in. ) The relative abundance is simply the percentage of the isotope, but in decimal format.  0.90% corresponds to a relative abundance of 0.6090. </a:t>
            </a:r>
          </a:p>
          <a:p>
            <a:endParaRPr lang="en-US" dirty="0"/>
          </a:p>
          <a:p>
            <a:r>
              <a:rPr lang="en-US" dirty="0"/>
              <a:t>Average atomic mass of copper = (62.93 </a:t>
            </a:r>
            <a:r>
              <a:rPr lang="en-US" dirty="0" err="1"/>
              <a:t>amu</a:t>
            </a:r>
            <a:r>
              <a:rPr lang="en-US" dirty="0"/>
              <a:t> × 0.6909) + (64.94 </a:t>
            </a:r>
            <a:r>
              <a:rPr lang="en-US" dirty="0" err="1"/>
              <a:t>amu</a:t>
            </a:r>
            <a:r>
              <a:rPr lang="en-US" dirty="0"/>
              <a:t> × 0.3091)= 63.55</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24338052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257707" y="1600200"/>
            <a:ext cx="7970512" cy="1418148"/>
          </a:xfrm>
          <a:prstGeom prst="rect">
            <a:avLst/>
          </a:prstGeom>
          <a:noFill/>
          <a:ln>
            <a:noFill/>
          </a:ln>
        </p:spPr>
      </p:pic>
      <p:sp>
        <p:nvSpPr>
          <p:cNvPr id="5" name="Content Placeholder 4"/>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r>
              <a:rPr lang="en-US" dirty="0" smtClean="0"/>
              <a:t>What’s the remaining percentage? ______________</a:t>
            </a:r>
          </a:p>
          <a:p>
            <a:endParaRPr lang="en-US" dirty="0"/>
          </a:p>
          <a:p>
            <a:r>
              <a:rPr lang="en-US" dirty="0" smtClean="0"/>
              <a:t>What the average mass of silver? _______________</a:t>
            </a:r>
          </a:p>
        </p:txBody>
      </p:sp>
      <p:sp>
        <p:nvSpPr>
          <p:cNvPr id="2" name="Title 1"/>
          <p:cNvSpPr>
            <a:spLocks noGrp="1"/>
          </p:cNvSpPr>
          <p:nvPr>
            <p:ph type="title"/>
          </p:nvPr>
        </p:nvSpPr>
        <p:spPr/>
        <p:txBody>
          <a:bodyPr/>
          <a:lstStyle/>
          <a:p>
            <a:r>
              <a:rPr lang="en-US" dirty="0" smtClean="0"/>
              <a:t>Find the Average Mass of Silver</a:t>
            </a:r>
            <a:endParaRPr lang="en-US" dirty="0"/>
          </a:p>
        </p:txBody>
      </p:sp>
    </p:spTree>
    <p:extLst>
      <p:ext uri="{BB962C8B-B14F-4D97-AF65-F5344CB8AC3E}">
        <p14:creationId xmlns:p14="http://schemas.microsoft.com/office/powerpoint/2010/main" val="76120271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037811" y="896472"/>
            <a:ext cx="7792424" cy="1822822"/>
          </a:xfrm>
          <a:prstGeom prst="rect">
            <a:avLst/>
          </a:prstGeom>
          <a:noFill/>
          <a:ln>
            <a:noFill/>
          </a:ln>
        </p:spPr>
      </p:pic>
      <p:sp>
        <p:nvSpPr>
          <p:cNvPr id="3" name="Content Placeholder 2"/>
          <p:cNvSpPr>
            <a:spLocks noGrp="1"/>
          </p:cNvSpPr>
          <p:nvPr>
            <p:ph idx="1"/>
          </p:nvPr>
        </p:nvSpPr>
        <p:spPr/>
        <p:txBody>
          <a:bodyPr>
            <a:normAutofit/>
          </a:bodyPr>
          <a:lstStyle/>
          <a:p>
            <a:endParaRPr lang="en-US" dirty="0" smtClean="0"/>
          </a:p>
          <a:p>
            <a:endParaRPr lang="en-US" dirty="0"/>
          </a:p>
          <a:p>
            <a:endParaRPr lang="en-US" sz="2000" dirty="0" smtClean="0"/>
          </a:p>
          <a:p>
            <a:endParaRPr lang="en-US" dirty="0"/>
          </a:p>
          <a:p>
            <a:r>
              <a:rPr lang="en-US" sz="2000" dirty="0" smtClean="0"/>
              <a:t>Look over the data before you begin the problem. Estimate the value of the answer before you begin the calculation. Will the weighted average be closer to 28,  29, or 30?   </a:t>
            </a:r>
          </a:p>
          <a:p>
            <a:endParaRPr lang="en-US" sz="2000" dirty="0"/>
          </a:p>
          <a:p>
            <a:r>
              <a:rPr lang="en-US" sz="2000" dirty="0" smtClean="0"/>
              <a:t> Calculate the average… How good was your guess? </a:t>
            </a:r>
          </a:p>
        </p:txBody>
      </p:sp>
      <p:sp>
        <p:nvSpPr>
          <p:cNvPr id="2" name="Title 1"/>
          <p:cNvSpPr>
            <a:spLocks noGrp="1"/>
          </p:cNvSpPr>
          <p:nvPr>
            <p:ph type="title"/>
          </p:nvPr>
        </p:nvSpPr>
        <p:spPr>
          <a:xfrm>
            <a:off x="457200" y="0"/>
            <a:ext cx="8229600" cy="1090706"/>
          </a:xfrm>
        </p:spPr>
        <p:txBody>
          <a:bodyPr>
            <a:normAutofit/>
          </a:bodyPr>
          <a:lstStyle/>
          <a:p>
            <a:r>
              <a:rPr lang="en-US" dirty="0" smtClean="0"/>
              <a:t>Find the average mass of Silicon..</a:t>
            </a:r>
            <a:endParaRPr lang="en-US" dirty="0"/>
          </a:p>
        </p:txBody>
      </p:sp>
    </p:spTree>
    <p:extLst>
      <p:ext uri="{BB962C8B-B14F-4D97-AF65-F5344CB8AC3E}">
        <p14:creationId xmlns:p14="http://schemas.microsoft.com/office/powerpoint/2010/main" val="398483668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986118" y="1240118"/>
            <a:ext cx="7380940" cy="1852707"/>
          </a:xfrm>
          <a:prstGeom prst="rect">
            <a:avLst/>
          </a:prstGeom>
          <a:noFill/>
          <a:ln>
            <a:noFill/>
          </a:ln>
        </p:spPr>
      </p:pic>
      <p:sp>
        <p:nvSpPr>
          <p:cNvPr id="3" name="Content Placeholder 2"/>
          <p:cNvSpPr>
            <a:spLocks noGrp="1"/>
          </p:cNvSpPr>
          <p:nvPr>
            <p:ph idx="1"/>
          </p:nvPr>
        </p:nvSpPr>
        <p:spPr/>
        <p:txBody>
          <a:bodyPr/>
          <a:lstStyle/>
          <a:p>
            <a:endParaRPr lang="en-US" dirty="0" smtClean="0"/>
          </a:p>
          <a:p>
            <a:pPr marL="45720" indent="0">
              <a:buNone/>
            </a:pPr>
            <a:endParaRPr lang="en-US" dirty="0" smtClean="0"/>
          </a:p>
          <a:p>
            <a:pPr marL="45720" indent="0">
              <a:buNone/>
            </a:pPr>
            <a:endParaRPr lang="en-US" dirty="0"/>
          </a:p>
          <a:p>
            <a:pPr marL="45720" indent="0">
              <a:buNone/>
            </a:pPr>
            <a:endParaRPr lang="en-US" dirty="0" smtClean="0"/>
          </a:p>
          <a:p>
            <a:pPr marL="45720" indent="0">
              <a:buNone/>
            </a:pPr>
            <a:endParaRPr lang="en-US" dirty="0"/>
          </a:p>
          <a:p>
            <a:r>
              <a:rPr lang="en-US" dirty="0" smtClean="0"/>
              <a:t>Make a Guess…. What do you think the answer is?  _________</a:t>
            </a:r>
          </a:p>
          <a:p>
            <a:endParaRPr lang="en-US" dirty="0" smtClean="0"/>
          </a:p>
          <a:p>
            <a:r>
              <a:rPr lang="en-US" dirty="0" smtClean="0"/>
              <a:t>Now, do the calculation– the average mass is   ________</a:t>
            </a:r>
            <a:endParaRPr lang="en-US" dirty="0"/>
          </a:p>
        </p:txBody>
      </p:sp>
      <p:sp>
        <p:nvSpPr>
          <p:cNvPr id="2" name="Title 1"/>
          <p:cNvSpPr>
            <a:spLocks noGrp="1"/>
          </p:cNvSpPr>
          <p:nvPr>
            <p:ph type="title"/>
          </p:nvPr>
        </p:nvSpPr>
        <p:spPr/>
        <p:txBody>
          <a:bodyPr/>
          <a:lstStyle/>
          <a:p>
            <a:r>
              <a:rPr lang="en-US" dirty="0" smtClean="0"/>
              <a:t>Find the average mass of Iron</a:t>
            </a:r>
            <a:endParaRPr lang="en-US" dirty="0"/>
          </a:p>
        </p:txBody>
      </p:sp>
    </p:spTree>
    <p:extLst>
      <p:ext uri="{BB962C8B-B14F-4D97-AF65-F5344CB8AC3E}">
        <p14:creationId xmlns:p14="http://schemas.microsoft.com/office/powerpoint/2010/main" val="192851673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Atomic Mass</a:t>
            </a:r>
          </a:p>
          <a:p>
            <a:r>
              <a:rPr lang="en-US" dirty="0" smtClean="0"/>
              <a:t>Isotope</a:t>
            </a:r>
          </a:p>
          <a:p>
            <a:r>
              <a:rPr lang="en-US" dirty="0" smtClean="0"/>
              <a:t>Formula Mass</a:t>
            </a:r>
          </a:p>
          <a:p>
            <a:r>
              <a:rPr lang="en-US" dirty="0" smtClean="0"/>
              <a:t>Molar Mass</a:t>
            </a:r>
          </a:p>
          <a:p>
            <a:r>
              <a:rPr lang="en-US" dirty="0" smtClean="0"/>
              <a:t>Mass Number</a:t>
            </a:r>
          </a:p>
          <a:p>
            <a:r>
              <a:rPr lang="en-US" dirty="0" smtClean="0"/>
              <a:t>Proton</a:t>
            </a:r>
          </a:p>
          <a:p>
            <a:r>
              <a:rPr lang="en-US" dirty="0" smtClean="0"/>
              <a:t>Neutron</a:t>
            </a:r>
          </a:p>
          <a:p>
            <a:r>
              <a:rPr lang="en-US" dirty="0" smtClean="0"/>
              <a:t>Electron</a:t>
            </a:r>
          </a:p>
          <a:p>
            <a:r>
              <a:rPr lang="en-US" dirty="0" smtClean="0"/>
              <a:t>Average Atomic Mass</a:t>
            </a:r>
            <a:endParaRPr lang="en-US" dirty="0"/>
          </a:p>
        </p:txBody>
      </p:sp>
      <p:sp>
        <p:nvSpPr>
          <p:cNvPr id="2" name="Title 1"/>
          <p:cNvSpPr>
            <a:spLocks noGrp="1"/>
          </p:cNvSpPr>
          <p:nvPr>
            <p:ph type="title"/>
          </p:nvPr>
        </p:nvSpPr>
        <p:spPr/>
        <p:txBody>
          <a:bodyPr/>
          <a:lstStyle/>
          <a:p>
            <a:r>
              <a:rPr lang="en-US" dirty="0" smtClean="0"/>
              <a:t>Some vocab to review</a:t>
            </a:r>
            <a:endParaRPr lang="en-US" dirty="0"/>
          </a:p>
        </p:txBody>
      </p:sp>
    </p:spTree>
    <p:extLst>
      <p:ext uri="{BB962C8B-B14F-4D97-AF65-F5344CB8AC3E}">
        <p14:creationId xmlns:p14="http://schemas.microsoft.com/office/powerpoint/2010/main" val="428263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158</TotalTime>
  <Words>450</Words>
  <Application>Microsoft Macintosh PowerPoint</Application>
  <PresentationFormat>On-screen Show (4:3)</PresentationFormat>
  <Paragraphs>109</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Grid</vt:lpstr>
      <vt:lpstr>Atomic Structure</vt:lpstr>
      <vt:lpstr>Atomic Structure Tool</vt:lpstr>
      <vt:lpstr>Go To  Phet….</vt:lpstr>
      <vt:lpstr>Average Atomic Mass: Isotopes </vt:lpstr>
      <vt:lpstr>PowerPoint Presentation</vt:lpstr>
      <vt:lpstr>Find the Average Mass of Silver</vt:lpstr>
      <vt:lpstr>Find the average mass of Silicon..</vt:lpstr>
      <vt:lpstr>Find the average mass of Iron</vt:lpstr>
      <vt:lpstr>Some vocab to review</vt:lpstr>
      <vt:lpstr>Electron Orbitals and the Periodic Table– Let’s color code ours. </vt:lpstr>
      <vt:lpstr>Absorption Spectrum</vt:lpstr>
      <vt:lpstr>Electron Configurations</vt:lpstr>
      <vt:lpstr>Number of Electrons per Sublevel</vt:lpstr>
      <vt:lpstr>Overlap of Energy Levels</vt:lpstr>
      <vt:lpstr>Writing Electron Configurations</vt:lpstr>
      <vt:lpstr>Lewis Dot Structures</vt:lpstr>
      <vt:lpstr>Lewis Dot Diagrams:</vt:lpstr>
      <vt:lpstr>Practice THis</vt:lpstr>
      <vt:lpstr>What happens when there’s a different # of electrons</vt:lpstr>
    </vt:vector>
  </TitlesOfParts>
  <Company>BTSD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KATHERINE, GALLAGHER</dc:creator>
  <cp:lastModifiedBy>KATHERINE, GALLAGHER</cp:lastModifiedBy>
  <cp:revision>16</cp:revision>
  <dcterms:created xsi:type="dcterms:W3CDTF">2013-03-31T00:28:27Z</dcterms:created>
  <dcterms:modified xsi:type="dcterms:W3CDTF">2013-04-03T17:31:50Z</dcterms:modified>
</cp:coreProperties>
</file>